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1" r:id="rId2"/>
    <p:sldId id="395" r:id="rId3"/>
    <p:sldId id="392" r:id="rId4"/>
    <p:sldId id="371" r:id="rId5"/>
    <p:sldId id="393" r:id="rId6"/>
    <p:sldId id="381" r:id="rId7"/>
    <p:sldId id="374" r:id="rId8"/>
    <p:sldId id="394" r:id="rId9"/>
    <p:sldId id="349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082"/>
    <a:srgbClr val="4F6A36"/>
    <a:srgbClr val="055967"/>
    <a:srgbClr val="CEB173"/>
    <a:srgbClr val="009180"/>
    <a:srgbClr val="DDAC96"/>
    <a:srgbClr val="012C65"/>
    <a:srgbClr val="CCE9CC"/>
    <a:srgbClr val="FFFFFF"/>
    <a:srgbClr val="45A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effectLst/>
              </a:rPr>
              <a:t>Количество фактов выявленных нарушений </a:t>
            </a:r>
            <a:endParaRPr lang="ru-RU" dirty="0" smtClean="0">
              <a:effectLst/>
            </a:endParaRPr>
          </a:p>
          <a:p>
            <a:pPr>
              <a:defRPr/>
            </a:pPr>
            <a:r>
              <a:rPr lang="ru-RU" sz="1800" b="1" dirty="0" smtClean="0">
                <a:effectLst/>
              </a:rPr>
              <a:t>в рекламе финансовых услуг </a:t>
            </a:r>
            <a:endParaRPr lang="ru-RU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BA-4032-9BE2-E4233524B7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BA-4032-9BE2-E4233524B7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BA-4032-9BE2-E4233524B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492688"/>
        <c:axId val="138602736"/>
      </c:barChart>
      <c:catAx>
        <c:axId val="139492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602736"/>
        <c:crosses val="autoZero"/>
        <c:auto val="1"/>
        <c:lblAlgn val="ctr"/>
        <c:lblOffset val="100"/>
        <c:noMultiLvlLbl val="0"/>
      </c:catAx>
      <c:valAx>
        <c:axId val="13860273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49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0.2893</cdr:x>
      <cdr:y>0.54196</cdr:y>
    </cdr:from>
    <cdr:to>
      <cdr:x>0.38573</cdr:x>
      <cdr:y>0.65632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1706239"/>
          <a:ext cx="648049" cy="36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17%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0.47488</cdr:x>
      <cdr:y>0.54196</cdr:y>
    </cdr:from>
    <cdr:to>
      <cdr:x>0.60685</cdr:x>
      <cdr:y>0.65632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91409" y="1706239"/>
          <a:ext cx="886893" cy="36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17,8%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0.66432</cdr:x>
      <cdr:y>0.54196</cdr:y>
    </cdr:from>
    <cdr:to>
      <cdr:x>0.79629</cdr:x>
      <cdr:y>0.65632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64496" y="1706239"/>
          <a:ext cx="886893" cy="36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16,56%</a:t>
          </a:r>
          <a:endParaRPr lang="ru-RU" sz="18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6D377-518E-433C-ABD5-C907CB411FA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D82FE-E26C-4DE6-AE85-2BDDF3AB8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42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FA2DD-A8FF-4A4B-8407-F61399AF53AF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71D02-CAFA-486E-80DA-32A578F70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8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00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10.sv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18" Type="http://schemas.openxmlformats.org/officeDocument/2006/relationships/image" Target="../media/image105.svg"/><Relationship Id="rId3" Type="http://schemas.openxmlformats.org/officeDocument/2006/relationships/image" Target="../media/image37.svg"/><Relationship Id="rId7" Type="http://schemas.openxmlformats.org/officeDocument/2006/relationships/image" Target="../media/image93.svg"/><Relationship Id="rId12" Type="http://schemas.openxmlformats.org/officeDocument/2006/relationships/image" Target="../media/image98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0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41.svg"/><Relationship Id="rId15" Type="http://schemas.openxmlformats.org/officeDocument/2006/relationships/image" Target="../media/image15.png"/><Relationship Id="rId10" Type="http://schemas.openxmlformats.org/officeDocument/2006/relationships/image" Target="../media/image12.gif"/><Relationship Id="rId4" Type="http://schemas.openxmlformats.org/officeDocument/2006/relationships/image" Target="../media/image2.png"/><Relationship Id="rId9" Type="http://schemas.openxmlformats.org/officeDocument/2006/relationships/image" Target="../media/image11.gif"/><Relationship Id="rId14" Type="http://schemas.openxmlformats.org/officeDocument/2006/relationships/image" Target="../media/image10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6AC0F5-8607-90B8-ED48-D006AA54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028" y="-23031"/>
            <a:ext cx="2278772" cy="51665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17C4504-5B54-5444-A9D8-D90FE6D431A5}"/>
              </a:ext>
            </a:extLst>
          </p:cNvPr>
          <p:cNvSpPr/>
          <p:nvPr/>
        </p:nvSpPr>
        <p:spPr>
          <a:xfrm>
            <a:off x="2494494" y="1895862"/>
            <a:ext cx="58939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 требованиях к рекламе кредита в целях недопущения введения в заблуждение потребителей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E61C53E-5EBE-8D0E-FEF9-410235F50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80" y="2329775"/>
            <a:ext cx="2135308" cy="28022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4FD732C-EBE4-A732-56CD-CAFC1CBAD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5486"/>
            <a:ext cx="3960440" cy="1659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16216" y="4515966"/>
            <a:ext cx="209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Никитина Т.Е.,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37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14" y="-35404"/>
            <a:ext cx="9097886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594E6A0-0B55-40D7-95CC-C511ADF26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520" y="39474"/>
            <a:ext cx="3863500" cy="507015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998C89-AB5F-9700-D40B-53709470CA5A}"/>
              </a:ext>
            </a:extLst>
          </p:cNvPr>
          <p:cNvSpPr/>
          <p:nvPr/>
        </p:nvSpPr>
        <p:spPr>
          <a:xfrm>
            <a:off x="539552" y="16636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67082"/>
                </a:solidFill>
                <a:latin typeface="Myriad Pro"/>
              </a:rPr>
              <a:t>О требованиях к рекламе кредита в целях недопущения введения в заблуждение потребителей</a:t>
            </a:r>
            <a:endParaRPr lang="ru-RU" sz="2400" b="1" dirty="0">
              <a:solidFill>
                <a:srgbClr val="067082"/>
              </a:solidFill>
              <a:latin typeface="Myriad Pro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1403648" y="1441575"/>
          <a:ext cx="6720408" cy="314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55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14" y="-35404"/>
            <a:ext cx="9097886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594E6A0-0B55-40D7-95CC-C511ADF26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592" y="61749"/>
            <a:ext cx="3863500" cy="507015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998C89-AB5F-9700-D40B-53709470CA5A}"/>
              </a:ext>
            </a:extLst>
          </p:cNvPr>
          <p:cNvSpPr/>
          <p:nvPr/>
        </p:nvSpPr>
        <p:spPr>
          <a:xfrm>
            <a:off x="539552" y="1663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67082"/>
                </a:solidFill>
                <a:latin typeface="Myriad Pro" pitchFamily="34" charset="0"/>
              </a:rPr>
              <a:t>Типичные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67082"/>
                </a:solidFill>
                <a:latin typeface="Myriad Pro" pitchFamily="34" charset="0"/>
              </a:rPr>
              <a:t>нарушения</a:t>
            </a:r>
            <a:endParaRPr lang="ru-RU" sz="2400" b="1" dirty="0">
              <a:solidFill>
                <a:srgbClr val="067082"/>
              </a:solidFill>
              <a:latin typeface="Myriad Pro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A2E7D12-E28F-849C-AC07-EAE59D7EEBCE}"/>
              </a:ext>
            </a:extLst>
          </p:cNvPr>
          <p:cNvSpPr/>
          <p:nvPr/>
        </p:nvSpPr>
        <p:spPr>
          <a:xfrm>
            <a:off x="1691680" y="730299"/>
            <a:ext cx="555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67082"/>
                </a:solidFill>
                <a:latin typeface="Myriad Pro" pitchFamily="34" charset="0"/>
              </a:rPr>
              <a:t>(ч. 3 ст. 28 Федерального закона «О рекламе»)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0" y="1228253"/>
            <a:ext cx="3156523" cy="17755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1228252"/>
            <a:ext cx="3140540" cy="1775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159" y="3174403"/>
            <a:ext cx="3156523" cy="1763087"/>
          </a:xfrm>
          <a:prstGeom prst="rect">
            <a:avLst/>
          </a:prstGeom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21570" r="35461" b="20277"/>
          <a:stretch>
            <a:fillRect/>
          </a:stretch>
        </p:blipFill>
        <p:spPr bwMode="auto">
          <a:xfrm>
            <a:off x="5076056" y="3196876"/>
            <a:ext cx="3140540" cy="17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57" y="0"/>
            <a:ext cx="9097886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998C89-AB5F-9700-D40B-53709470CA5A}"/>
              </a:ext>
            </a:extLst>
          </p:cNvPr>
          <p:cNvSpPr/>
          <p:nvPr/>
        </p:nvSpPr>
        <p:spPr>
          <a:xfrm>
            <a:off x="539552" y="148194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896" y="1779662"/>
            <a:ext cx="7938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Обязательная информация </a:t>
            </a:r>
            <a:r>
              <a:rPr lang="ru-RU" sz="2000" dirty="0"/>
              <a:t>о диапазонах значений ПСК должна предоставляться </a:t>
            </a:r>
            <a:r>
              <a:rPr lang="ru-RU" sz="2000" dirty="0">
                <a:solidFill>
                  <a:srgbClr val="FF0000"/>
                </a:solidFill>
              </a:rPr>
              <a:t>до</a:t>
            </a:r>
            <a:r>
              <a:rPr lang="ru-RU" sz="2000" dirty="0"/>
              <a:t> предоставления информации о процентных ставках и указываться </a:t>
            </a:r>
            <a:r>
              <a:rPr lang="ru-RU" sz="2000" dirty="0">
                <a:solidFill>
                  <a:srgbClr val="FF0000"/>
                </a:solidFill>
              </a:rPr>
              <a:t>шрифтом, размер </a:t>
            </a:r>
            <a:r>
              <a:rPr lang="ru-RU" sz="2000" dirty="0"/>
              <a:t>которого не менее чем шрифт, которым указана процентная </a:t>
            </a:r>
            <a:r>
              <a:rPr lang="ru-RU" sz="2000" dirty="0" smtClean="0"/>
              <a:t>ставка, то есть: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выше </a:t>
            </a:r>
            <a:r>
              <a:rPr lang="ru-RU" sz="2000" dirty="0">
                <a:solidFill>
                  <a:srgbClr val="FF0000"/>
                </a:solidFill>
              </a:rPr>
              <a:t>и (или) левее, чем информация о процентной </a:t>
            </a:r>
            <a:r>
              <a:rPr lang="ru-RU" sz="2000" dirty="0" smtClean="0">
                <a:solidFill>
                  <a:srgbClr val="FF0000"/>
                </a:solidFill>
              </a:rPr>
              <a:t>ставке,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FF0000"/>
                </a:solidFill>
              </a:rPr>
              <a:t>р</a:t>
            </a:r>
            <a:r>
              <a:rPr lang="ru-RU" sz="2000" dirty="0" smtClean="0">
                <a:solidFill>
                  <a:srgbClr val="FF0000"/>
                </a:solidFill>
              </a:rPr>
              <a:t>азмером не менее, чем шрифт ставки.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A2E7D12-E28F-849C-AC07-EAE59D7EEBCE}"/>
              </a:ext>
            </a:extLst>
          </p:cNvPr>
          <p:cNvSpPr/>
          <p:nvPr/>
        </p:nvSpPr>
        <p:spPr>
          <a:xfrm>
            <a:off x="1133347" y="730299"/>
            <a:ext cx="666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67082"/>
                </a:solidFill>
                <a:latin typeface="Myriad Pro" pitchFamily="34" charset="0"/>
              </a:rPr>
              <a:t>Способ донесения ПСК в рекламе кредитов с 23.10.2023 </a:t>
            </a:r>
          </a:p>
        </p:txBody>
      </p:sp>
    </p:spTree>
    <p:extLst>
      <p:ext uri="{BB962C8B-B14F-4D97-AF65-F5344CB8AC3E}">
        <p14:creationId xmlns:p14="http://schemas.microsoft.com/office/powerpoint/2010/main" val="23722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57" y="0"/>
            <a:ext cx="9097886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998C89-AB5F-9700-D40B-53709470CA5A}"/>
              </a:ext>
            </a:extLst>
          </p:cNvPr>
          <p:cNvSpPr/>
          <p:nvPr/>
        </p:nvSpPr>
        <p:spPr>
          <a:xfrm>
            <a:off x="539552" y="148194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4871" y="1612081"/>
            <a:ext cx="7938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На ТВ и радио при </a:t>
            </a:r>
            <a:r>
              <a:rPr lang="ru-RU" sz="2000" dirty="0" smtClean="0">
                <a:solidFill>
                  <a:srgbClr val="FF0000"/>
                </a:solidFill>
              </a:rPr>
              <a:t>звуковом донесении </a:t>
            </a:r>
            <a:r>
              <a:rPr lang="ru-RU" sz="2000" dirty="0"/>
              <a:t>информации </a:t>
            </a:r>
            <a:r>
              <a:rPr lang="ru-RU" sz="2000" dirty="0" smtClean="0"/>
              <a:t>о ставке </a:t>
            </a:r>
            <a:r>
              <a:rPr lang="ru-RU" sz="2000" dirty="0" smtClean="0">
                <a:solidFill>
                  <a:srgbClr val="FF0000"/>
                </a:solidFill>
              </a:rPr>
              <a:t>требования к продолжительности указания диапазонов значений ПСК не </a:t>
            </a:r>
            <a:r>
              <a:rPr lang="ru-RU" sz="2000" dirty="0">
                <a:solidFill>
                  <a:srgbClr val="FF0000"/>
                </a:solidFill>
              </a:rPr>
              <a:t>устанавливаются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en-GB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Однако такая информация </a:t>
            </a:r>
            <a:r>
              <a:rPr lang="ru-RU" sz="2000" dirty="0" smtClean="0">
                <a:solidFill>
                  <a:srgbClr val="FF0000"/>
                </a:solidFill>
              </a:rPr>
              <a:t>должна быть доведена до </a:t>
            </a:r>
            <a:r>
              <a:rPr lang="ru-RU" sz="2000" dirty="0" smtClean="0"/>
              <a:t>информации о ставке.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A2E7D12-E28F-849C-AC07-EAE59D7EEBCE}"/>
              </a:ext>
            </a:extLst>
          </p:cNvPr>
          <p:cNvSpPr/>
          <p:nvPr/>
        </p:nvSpPr>
        <p:spPr>
          <a:xfrm>
            <a:off x="1133347" y="730299"/>
            <a:ext cx="666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67082"/>
                </a:solidFill>
                <a:latin typeface="Myriad Pro" pitchFamily="34" charset="0"/>
              </a:rPr>
              <a:t>Способ донесения ПСК в рекламе кредитов с 23.10.2023 </a:t>
            </a:r>
          </a:p>
        </p:txBody>
      </p:sp>
    </p:spTree>
    <p:extLst>
      <p:ext uri="{BB962C8B-B14F-4D97-AF65-F5344CB8AC3E}">
        <p14:creationId xmlns:p14="http://schemas.microsoft.com/office/powerpoint/2010/main" val="63688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114" y="0"/>
            <a:ext cx="9097886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998C89-AB5F-9700-D40B-53709470CA5A}"/>
              </a:ext>
            </a:extLst>
          </p:cNvPr>
          <p:cNvSpPr/>
          <p:nvPr/>
        </p:nvSpPr>
        <p:spPr>
          <a:xfrm>
            <a:off x="539552" y="148194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015" y="1635646"/>
            <a:ext cx="796168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вступила в силу 17.04.2024:</a:t>
            </a:r>
          </a:p>
          <a:p>
            <a:endParaRPr lang="ru-RU" sz="1100" dirty="0" smtClean="0"/>
          </a:p>
          <a:p>
            <a:r>
              <a:rPr lang="ru-RU" sz="2000" dirty="0" smtClean="0"/>
              <a:t>Распространение </a:t>
            </a:r>
            <a:r>
              <a:rPr lang="ru-RU" sz="2000" dirty="0"/>
              <a:t>кредитной организацией или </a:t>
            </a:r>
            <a:r>
              <a:rPr lang="ru-RU" sz="2000" dirty="0" err="1"/>
              <a:t>микрофинансовой</a:t>
            </a:r>
            <a:r>
              <a:rPr lang="ru-RU" sz="2000" dirty="0"/>
              <a:t> организацией </a:t>
            </a:r>
            <a:r>
              <a:rPr lang="ru-RU" sz="2000" dirty="0">
                <a:solidFill>
                  <a:srgbClr val="FF0000"/>
                </a:solidFill>
              </a:rPr>
              <a:t>рекламы</a:t>
            </a:r>
            <a:r>
              <a:rPr lang="ru-RU" sz="2000" dirty="0"/>
              <a:t> услуг, связанных с предоставлением </a:t>
            </a:r>
            <a:r>
              <a:rPr lang="ru-RU" sz="2000" dirty="0">
                <a:solidFill>
                  <a:srgbClr val="FF0000"/>
                </a:solidFill>
              </a:rPr>
              <a:t>кредита или займа</a:t>
            </a:r>
            <a:r>
              <a:rPr lang="ru-RU" sz="2000" dirty="0"/>
              <a:t>, пользованием ими и погашением кредита или займа, с нарушением требований, указанных в </a:t>
            </a:r>
            <a:r>
              <a:rPr lang="ru-RU" sz="2000" dirty="0">
                <a:solidFill>
                  <a:srgbClr val="FF0000"/>
                </a:solidFill>
              </a:rPr>
              <a:t>части 3 статьи 28 </a:t>
            </a:r>
            <a:r>
              <a:rPr lang="ru-RU" sz="2000" dirty="0"/>
              <a:t>Федерального закона </a:t>
            </a:r>
            <a:r>
              <a:rPr lang="ru-RU" sz="2000" dirty="0" smtClean="0"/>
              <a:t>"</a:t>
            </a:r>
            <a:r>
              <a:rPr lang="ru-RU" sz="2000" dirty="0"/>
              <a:t>О рекламе", </a:t>
            </a:r>
            <a:r>
              <a:rPr lang="ru-RU" sz="2000" dirty="0" smtClean="0"/>
              <a:t>- </a:t>
            </a:r>
          </a:p>
          <a:p>
            <a:endParaRPr lang="ru-RU" sz="1100" dirty="0"/>
          </a:p>
          <a:p>
            <a:r>
              <a:rPr lang="ru-RU" sz="2000" dirty="0" smtClean="0"/>
              <a:t>влечет </a:t>
            </a:r>
            <a:r>
              <a:rPr lang="ru-RU" sz="2000" dirty="0"/>
              <a:t>наложение административного </a:t>
            </a:r>
            <a:r>
              <a:rPr lang="ru-RU" sz="2000" dirty="0" smtClean="0"/>
              <a:t>штрафа:</a:t>
            </a:r>
          </a:p>
          <a:p>
            <a:r>
              <a:rPr lang="ru-RU" sz="2000" dirty="0" smtClean="0"/>
              <a:t>на </a:t>
            </a:r>
            <a:r>
              <a:rPr lang="ru-RU" sz="2000" dirty="0"/>
              <a:t>должностных лиц в размере от </a:t>
            </a:r>
            <a:r>
              <a:rPr lang="ru-RU" sz="2000" dirty="0" smtClean="0"/>
              <a:t>40 000 до 100 000 рублей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юридических лиц - от </a:t>
            </a:r>
            <a:r>
              <a:rPr lang="ru-RU" sz="2000" dirty="0" smtClean="0"/>
              <a:t>600 000 </a:t>
            </a:r>
            <a:r>
              <a:rPr lang="ru-RU" sz="2000" dirty="0" smtClean="0">
                <a:solidFill>
                  <a:srgbClr val="FF0000"/>
                </a:solidFill>
              </a:rPr>
              <a:t>до 1 600 000 </a:t>
            </a:r>
            <a:r>
              <a:rPr lang="ru-RU" sz="2000" dirty="0" smtClean="0"/>
              <a:t>рублей</a:t>
            </a:r>
            <a:r>
              <a:rPr lang="ru-RU" sz="2000" dirty="0"/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A2E7D12-E28F-849C-AC07-EAE59D7EEBCE}"/>
              </a:ext>
            </a:extLst>
          </p:cNvPr>
          <p:cNvSpPr/>
          <p:nvPr/>
        </p:nvSpPr>
        <p:spPr>
          <a:xfrm>
            <a:off x="2641303" y="730299"/>
            <a:ext cx="365311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67082"/>
                </a:solidFill>
                <a:latin typeface="Myriad Pro" pitchFamily="34" charset="0"/>
              </a:rPr>
              <a:t>Штраф за рекламу кредита</a:t>
            </a:r>
          </a:p>
          <a:p>
            <a:pPr algn="ctr"/>
            <a:r>
              <a:rPr lang="ru-RU" b="1" dirty="0" smtClean="0">
                <a:solidFill>
                  <a:srgbClr val="067082"/>
                </a:solidFill>
                <a:latin typeface="Myriad Pro" pitchFamily="34" charset="0"/>
              </a:rPr>
              <a:t>(ч. 6 ст.14.3 КоАП) </a:t>
            </a:r>
          </a:p>
        </p:txBody>
      </p:sp>
    </p:spTree>
    <p:extLst>
      <p:ext uri="{BB962C8B-B14F-4D97-AF65-F5344CB8AC3E}">
        <p14:creationId xmlns:p14="http://schemas.microsoft.com/office/powerpoint/2010/main" val="241752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114" y="0"/>
            <a:ext cx="9097886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998C89-AB5F-9700-D40B-53709470CA5A}"/>
              </a:ext>
            </a:extLst>
          </p:cNvPr>
          <p:cNvSpPr/>
          <p:nvPr/>
        </p:nvSpPr>
        <p:spPr>
          <a:xfrm>
            <a:off x="539552" y="148194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8742" y="1347614"/>
            <a:ext cx="79616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Законопроект предусматривает изменения в статью 28 Федерального закона «О рекламе»</a:t>
            </a:r>
            <a:r>
              <a:rPr lang="en-GB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/>
              <a:t>при указании хотя бы одного из условий, влияющих на сумму расходов, которую понесут воспользовавшиеся услугой </a:t>
            </a:r>
            <a:r>
              <a:rPr lang="ru-RU" sz="2000" dirty="0" smtClean="0"/>
              <a:t>лица:</a:t>
            </a:r>
          </a:p>
          <a:p>
            <a:pPr algn="just"/>
            <a:r>
              <a:rPr lang="ru-RU" sz="2000" dirty="0"/>
              <a:t>-</a:t>
            </a:r>
            <a:r>
              <a:rPr lang="ru-RU" sz="2000" dirty="0" smtClean="0"/>
              <a:t> </a:t>
            </a:r>
            <a:r>
              <a:rPr lang="ru-RU" sz="2000" dirty="0"/>
              <a:t>исключения</a:t>
            </a:r>
            <a:r>
              <a:rPr lang="ru-RU" sz="2000" dirty="0" smtClean="0"/>
              <a:t> требования об указании в рекламе кредита (займа) </a:t>
            </a:r>
            <a:r>
              <a:rPr lang="ru-RU" sz="2000" dirty="0" smtClean="0">
                <a:solidFill>
                  <a:srgbClr val="FF0000"/>
                </a:solidFill>
              </a:rPr>
              <a:t>всех остальных условий, </a:t>
            </a:r>
            <a:r>
              <a:rPr lang="ru-RU" sz="2000" dirty="0" smtClean="0"/>
              <a:t>влияющих </a:t>
            </a:r>
            <a:r>
              <a:rPr lang="ru-RU" sz="2000" dirty="0"/>
              <a:t>на сумму расходов, которую понесут воспользовавшиеся услугой </a:t>
            </a:r>
            <a:r>
              <a:rPr lang="ru-RU" sz="2000" dirty="0" smtClean="0"/>
              <a:t>лица, </a:t>
            </a:r>
          </a:p>
          <a:p>
            <a:pPr algn="just"/>
            <a:r>
              <a:rPr lang="ru-RU" sz="2000" dirty="0" smtClean="0"/>
              <a:t>-</a:t>
            </a:r>
            <a:r>
              <a:rPr lang="en-GB" sz="2000" dirty="0"/>
              <a:t> </a:t>
            </a:r>
            <a:r>
              <a:rPr lang="ru-RU" sz="2000" dirty="0" smtClean="0"/>
              <a:t>введения обязанности размещения </a:t>
            </a:r>
            <a:r>
              <a:rPr lang="ru-RU" sz="2000" dirty="0" smtClean="0">
                <a:solidFill>
                  <a:srgbClr val="FF0000"/>
                </a:solidFill>
              </a:rPr>
              <a:t>предупреждения</a:t>
            </a:r>
            <a:r>
              <a:rPr lang="ru-RU" sz="2000" dirty="0" smtClean="0"/>
              <a:t> </a:t>
            </a:r>
            <a:r>
              <a:rPr lang="ru-RU" sz="2000" dirty="0"/>
              <a:t>«Изучите все условия кредита (займа</a:t>
            </a:r>
            <a:r>
              <a:rPr lang="ru-RU" sz="2000" dirty="0" smtClean="0"/>
              <a:t>)»</a:t>
            </a:r>
            <a:r>
              <a:rPr lang="en-GB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 указанием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FF0000"/>
                </a:solidFill>
              </a:rPr>
              <a:t>на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сайт </a:t>
            </a:r>
            <a:r>
              <a:rPr lang="en-GB" sz="2000" dirty="0" smtClean="0"/>
              <a:t>в </a:t>
            </a:r>
            <a:r>
              <a:rPr lang="en-GB" sz="2000" dirty="0" err="1" smtClean="0"/>
              <a:t>размере</a:t>
            </a:r>
            <a:r>
              <a:rPr lang="en-GB" sz="2000" dirty="0" smtClean="0"/>
              <a:t> 5%, 3 </a:t>
            </a:r>
            <a:r>
              <a:rPr lang="en-GB" sz="2000" dirty="0" err="1" smtClean="0"/>
              <a:t>секунды</a:t>
            </a:r>
            <a:r>
              <a:rPr lang="en-GB" sz="2000" dirty="0"/>
              <a:t> </a:t>
            </a:r>
            <a:r>
              <a:rPr lang="ru-RU" sz="2000" dirty="0" smtClean="0"/>
              <a:t>(если сайта нет – все условия в рекламе).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A2E7D12-E28F-849C-AC07-EAE59D7EEBCE}"/>
              </a:ext>
            </a:extLst>
          </p:cNvPr>
          <p:cNvSpPr/>
          <p:nvPr/>
        </p:nvSpPr>
        <p:spPr>
          <a:xfrm>
            <a:off x="1661124" y="730299"/>
            <a:ext cx="561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67082"/>
                </a:solidFill>
                <a:latin typeface="Myriad Pro" pitchFamily="34" charset="0"/>
              </a:rPr>
              <a:t>Предложения по изменению Закона о рекламе </a:t>
            </a:r>
          </a:p>
        </p:txBody>
      </p:sp>
    </p:spTree>
    <p:extLst>
      <p:ext uri="{BB962C8B-B14F-4D97-AF65-F5344CB8AC3E}">
        <p14:creationId xmlns:p14="http://schemas.microsoft.com/office/powerpoint/2010/main" val="190863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114" y="0"/>
            <a:ext cx="9097886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998C89-AB5F-9700-D40B-53709470CA5A}"/>
              </a:ext>
            </a:extLst>
          </p:cNvPr>
          <p:cNvSpPr/>
          <p:nvPr/>
        </p:nvSpPr>
        <p:spPr>
          <a:xfrm>
            <a:off x="539552" y="148194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8742" y="1347614"/>
            <a:ext cx="79616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Законопроект предусматривает изменения в статью 28 Федерального закона «О рекламе»  в</a:t>
            </a:r>
            <a:r>
              <a:rPr lang="en-GB" sz="2000" dirty="0" smtClean="0"/>
              <a:t> </a:t>
            </a:r>
            <a:r>
              <a:rPr lang="en-GB" sz="2000" dirty="0" err="1" smtClean="0"/>
              <a:t>части</a:t>
            </a:r>
            <a:r>
              <a:rPr lang="ru-RU" sz="2000" dirty="0" smtClean="0"/>
              <a:t>:</a:t>
            </a:r>
            <a:endParaRPr lang="en-GB" sz="2000" dirty="0" smtClean="0"/>
          </a:p>
          <a:p>
            <a:pPr algn="just"/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В</a:t>
            </a:r>
            <a:r>
              <a:rPr lang="en-GB" sz="2000" dirty="0" smtClean="0"/>
              <a:t> </a:t>
            </a:r>
            <a:r>
              <a:rPr lang="en-GB" sz="2000" dirty="0" err="1" smtClean="0"/>
              <a:t>любой</a:t>
            </a:r>
            <a:r>
              <a:rPr lang="en-GB" sz="2000" dirty="0" smtClean="0"/>
              <a:t> </a:t>
            </a:r>
            <a:r>
              <a:rPr lang="en-GB" sz="2000" dirty="0" err="1" smtClean="0"/>
              <a:t>рекламе</a:t>
            </a:r>
            <a:r>
              <a:rPr lang="en-GB" sz="2000" dirty="0" smtClean="0"/>
              <a:t> </a:t>
            </a:r>
            <a:r>
              <a:rPr lang="en-GB" sz="2000" dirty="0" err="1" smtClean="0"/>
              <a:t>кредита</a:t>
            </a:r>
            <a:r>
              <a:rPr lang="en-GB" sz="2000" dirty="0" smtClean="0"/>
              <a:t> (</a:t>
            </a:r>
            <a:r>
              <a:rPr lang="en-GB" sz="2000" dirty="0" err="1" smtClean="0"/>
              <a:t>независимо</a:t>
            </a:r>
            <a:r>
              <a:rPr lang="en-GB" sz="2000" dirty="0" smtClean="0"/>
              <a:t> </a:t>
            </a:r>
            <a:r>
              <a:rPr lang="en-GB" sz="2000" dirty="0" err="1" smtClean="0"/>
              <a:t>от</a:t>
            </a:r>
            <a:r>
              <a:rPr lang="en-GB" sz="2000" dirty="0" smtClean="0"/>
              <a:t> </a:t>
            </a:r>
            <a:r>
              <a:rPr lang="en-GB" sz="2000" dirty="0" err="1" smtClean="0"/>
              <a:t>указания</a:t>
            </a:r>
            <a:r>
              <a:rPr lang="en-GB" sz="2000" dirty="0" smtClean="0"/>
              <a:t> </a:t>
            </a:r>
            <a:r>
              <a:rPr lang="en-GB" sz="2000" dirty="0" err="1" smtClean="0"/>
              <a:t>условий</a:t>
            </a:r>
            <a:r>
              <a:rPr lang="en-GB" sz="2000" dirty="0" smtClean="0"/>
              <a:t>) </a:t>
            </a:r>
            <a:r>
              <a:rPr lang="ru-RU" sz="2000" dirty="0" smtClean="0"/>
              <a:t>введения обязанности размещения </a:t>
            </a:r>
            <a:r>
              <a:rPr lang="ru-RU" sz="2000" dirty="0" smtClean="0">
                <a:solidFill>
                  <a:srgbClr val="FF0000"/>
                </a:solidFill>
              </a:rPr>
              <a:t>«охлаждающей» фразы </a:t>
            </a:r>
            <a:r>
              <a:rPr lang="ru-RU" sz="2000" dirty="0"/>
              <a:t>«Оценивайте свои финансовые возможности и риски»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en-GB" sz="2000" dirty="0" smtClean="0">
              <a:solidFill>
                <a:srgbClr val="FF0000"/>
              </a:solidFill>
            </a:endParaRPr>
          </a:p>
          <a:p>
            <a:pPr algn="just"/>
            <a:r>
              <a:rPr lang="en-GB" sz="2000" dirty="0" smtClean="0">
                <a:solidFill>
                  <a:srgbClr val="FF0000"/>
                </a:solidFill>
              </a:rPr>
              <a:t>      </a:t>
            </a:r>
            <a:r>
              <a:rPr lang="en-GB" sz="2000" dirty="0" smtClean="0"/>
              <a:t>в </a:t>
            </a:r>
            <a:r>
              <a:rPr lang="en-GB" sz="2000" dirty="0" err="1" smtClean="0"/>
              <a:t>размере</a:t>
            </a:r>
            <a:r>
              <a:rPr lang="en-GB" sz="2000" dirty="0" smtClean="0"/>
              <a:t> 7%, 5 </a:t>
            </a:r>
            <a:r>
              <a:rPr lang="en-GB" sz="2000" dirty="0" err="1" smtClean="0"/>
              <a:t>секунд</a:t>
            </a:r>
            <a:endParaRPr lang="en-GB" sz="2000" dirty="0" smtClean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A2E7D12-E28F-849C-AC07-EAE59D7EEBCE}"/>
              </a:ext>
            </a:extLst>
          </p:cNvPr>
          <p:cNvSpPr/>
          <p:nvPr/>
        </p:nvSpPr>
        <p:spPr>
          <a:xfrm>
            <a:off x="779763" y="730299"/>
            <a:ext cx="737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67082"/>
                </a:solidFill>
                <a:latin typeface="Myriad Pro" pitchFamily="34" charset="0"/>
              </a:rPr>
              <a:t>Предложения по изменению Закона о рекламе</a:t>
            </a:r>
            <a:r>
              <a:rPr lang="en-GB" b="1" dirty="0" smtClean="0">
                <a:solidFill>
                  <a:srgbClr val="067082"/>
                </a:solidFill>
                <a:latin typeface="Myriad Pro" pitchFamily="34" charset="0"/>
              </a:rPr>
              <a:t> (</a:t>
            </a:r>
            <a:r>
              <a:rPr lang="en-GB" b="1" dirty="0" err="1" smtClean="0">
                <a:solidFill>
                  <a:srgbClr val="067082"/>
                </a:solidFill>
                <a:latin typeface="Myriad Pro" pitchFamily="34" charset="0"/>
              </a:rPr>
              <a:t>продолжение</a:t>
            </a:r>
            <a:r>
              <a:rPr lang="en-GB" b="1" dirty="0" smtClean="0">
                <a:solidFill>
                  <a:srgbClr val="067082"/>
                </a:solidFill>
                <a:latin typeface="Myriad Pro" pitchFamily="34" charset="0"/>
              </a:rPr>
              <a:t>)</a:t>
            </a:r>
            <a:r>
              <a:rPr lang="ru-RU" b="1" dirty="0" smtClean="0">
                <a:solidFill>
                  <a:srgbClr val="067082"/>
                </a:solidFill>
                <a:latin typeface="Myriad Pro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92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FCC4250-CBAD-2463-443A-C45F6C6E6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028" y="-23031"/>
            <a:ext cx="9222263" cy="51665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6F623D4-A8F1-F25E-3D92-FB1A80180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80" y="-11516"/>
            <a:ext cx="3919392" cy="51435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8A15DAA-FC97-0C43-A4B0-488AA1EE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4827373" y="3753354"/>
            <a:ext cx="423731" cy="56320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F5AF05CC-2497-3DAC-AE90-C5BBFC22AF3F}"/>
              </a:ext>
            </a:extLst>
          </p:cNvPr>
          <p:cNvSpPr/>
          <p:nvPr/>
        </p:nvSpPr>
        <p:spPr>
          <a:xfrm>
            <a:off x="6282353" y="1352402"/>
            <a:ext cx="2423104" cy="2513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D19B7DB5-9541-68A8-21CB-5E35B9BC9E08}"/>
              </a:ext>
            </a:extLst>
          </p:cNvPr>
          <p:cNvSpPr/>
          <p:nvPr/>
        </p:nvSpPr>
        <p:spPr>
          <a:xfrm>
            <a:off x="3392508" y="1352402"/>
            <a:ext cx="2423104" cy="2513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0A2D7CE3-926F-0015-8DD1-064E50F8D362}"/>
              </a:ext>
            </a:extLst>
          </p:cNvPr>
          <p:cNvSpPr/>
          <p:nvPr/>
        </p:nvSpPr>
        <p:spPr>
          <a:xfrm>
            <a:off x="502665" y="1352402"/>
            <a:ext cx="2423104" cy="2513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CE15344-58DE-FD2B-3AD9-C13143DB95E0}"/>
              </a:ext>
            </a:extLst>
          </p:cNvPr>
          <p:cNvSpPr txBox="1"/>
          <p:nvPr/>
        </p:nvSpPr>
        <p:spPr>
          <a:xfrm>
            <a:off x="1126530" y="3461465"/>
            <a:ext cx="117537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00718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endParaRPr lang="ru-RU" sz="1350" b="1" dirty="0">
              <a:solidFill>
                <a:srgbClr val="00718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F0A8714-34CC-E337-58C0-D7026D333141}"/>
              </a:ext>
            </a:extLst>
          </p:cNvPr>
          <p:cNvSpPr txBox="1"/>
          <p:nvPr/>
        </p:nvSpPr>
        <p:spPr>
          <a:xfrm>
            <a:off x="4016374" y="3461465"/>
            <a:ext cx="117537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00718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endParaRPr lang="ru-RU" sz="1350" b="1" dirty="0">
              <a:solidFill>
                <a:srgbClr val="00718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F1E1394-789D-50CB-5383-B06F39B3EB6E}"/>
              </a:ext>
            </a:extLst>
          </p:cNvPr>
          <p:cNvSpPr txBox="1"/>
          <p:nvPr/>
        </p:nvSpPr>
        <p:spPr>
          <a:xfrm>
            <a:off x="6790356" y="3461465"/>
            <a:ext cx="155302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00718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endParaRPr lang="ru-RU" sz="1350" b="1" dirty="0">
              <a:solidFill>
                <a:srgbClr val="007183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3FFD290-D6DD-D6E5-B4C8-6EEB6E33790B}"/>
              </a:ext>
            </a:extLst>
          </p:cNvPr>
          <p:cNvSpPr/>
          <p:nvPr/>
        </p:nvSpPr>
        <p:spPr>
          <a:xfrm>
            <a:off x="4168880" y="732965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FA5B50-1508-8D87-CE9F-9995ADA26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7" y="1710443"/>
            <a:ext cx="1797677" cy="17976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AA847B4-B364-1D69-E564-2695B853EE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36" y="1710443"/>
            <a:ext cx="1744648" cy="1744648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CB67F3F2-AD63-EDE1-FA60-B83110E9674A}"/>
              </a:ext>
            </a:extLst>
          </p:cNvPr>
          <p:cNvSpPr/>
          <p:nvPr/>
        </p:nvSpPr>
        <p:spPr>
          <a:xfrm>
            <a:off x="7131690" y="732965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FE20B11F-7C95-283B-F5E6-1CAE81071077}"/>
              </a:ext>
            </a:extLst>
          </p:cNvPr>
          <p:cNvSpPr/>
          <p:nvPr/>
        </p:nvSpPr>
        <p:spPr>
          <a:xfrm>
            <a:off x="1279036" y="732965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42535B8-C94B-9B10-A969-89162F98BF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95" y="1710443"/>
            <a:ext cx="1770149" cy="17701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F7DCD8F-8F8C-87FC-4ABB-5D108F7E0B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314106" y="899147"/>
            <a:ext cx="478631" cy="4786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50291AD-4766-3525-AEEF-65EB7A117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458066" y="899147"/>
            <a:ext cx="507206" cy="5072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03F4C8D-12F7-0516-2CE0-09BC849F78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343732" y="896680"/>
            <a:ext cx="507206" cy="50720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3E434E9-465A-2649-4BF6-D5EB5FF35D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10800000">
            <a:off x="8547191" y="4161885"/>
            <a:ext cx="664045" cy="8826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F76CED-C2E4-083A-0C55-4FBBA7EA3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16767" y="2155206"/>
            <a:ext cx="388132" cy="515887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BEF36E1-6122-1ABA-E92B-7C49CF105152}"/>
              </a:ext>
            </a:extLst>
          </p:cNvPr>
          <p:cNvSpPr/>
          <p:nvPr/>
        </p:nvSpPr>
        <p:spPr>
          <a:xfrm>
            <a:off x="625952" y="94630"/>
            <a:ext cx="6530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Ждем вас на наших ресурсах!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30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11005</TotalTime>
  <Words>411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 Nosov</dc:creator>
  <cp:lastModifiedBy>Елена Владимировна Привезенцева</cp:lastModifiedBy>
  <cp:revision>141</cp:revision>
  <cp:lastPrinted>2024-05-28T16:55:56Z</cp:lastPrinted>
  <dcterms:created xsi:type="dcterms:W3CDTF">2021-09-13T08:59:09Z</dcterms:created>
  <dcterms:modified xsi:type="dcterms:W3CDTF">2024-05-28T18:00:25Z</dcterms:modified>
</cp:coreProperties>
</file>